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7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81" r:id="rId26"/>
    <p:sldId id="282" r:id="rId27"/>
    <p:sldId id="264" r:id="rId28"/>
    <p:sldId id="265" r:id="rId29"/>
    <p:sldId id="266" r:id="rId30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2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06" autoAdjust="0"/>
  </p:normalViewPr>
  <p:slideViewPr>
    <p:cSldViewPr snapToGrid="0">
      <p:cViewPr>
        <p:scale>
          <a:sx n="125" d="100"/>
          <a:sy n="125" d="100"/>
        </p:scale>
        <p:origin x="45" y="45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8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78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video" Target="../media/media6.mp4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Используется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IPsec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IKEv2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Аутентификация но сертификатам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932780"/>
              </p:ext>
            </p:extLst>
          </p:nvPr>
        </p:nvGraphicFramePr>
        <p:xfrm>
          <a:off x="624979" y="1053993"/>
          <a:ext cx="7894042" cy="384048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0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F0E8FB-7FD4-8255-5990-82C19F1B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80902" y="4769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C43F99E2-CF64-9951-E889-7318ED312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902" y="2571749"/>
            <a:ext cx="4068550" cy="2316401"/>
          </a:xfrm>
          <a:prstGeom prst="rect">
            <a:avLst/>
          </a:prstGeom>
        </p:spPr>
      </p:pic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EF644F0D-3DC7-0812-022F-777E0E9FE8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4547" y="2571749"/>
            <a:ext cx="4068551" cy="23164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A119DE-4368-2B4A-BB30-A8C5C4CB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02" y="654343"/>
            <a:ext cx="2955600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032AA1-ADF9-7958-B536-F4691AB90E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9518" y="654343"/>
            <a:ext cx="30622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9900"/>
    </mc:Choice>
    <mc:Fallback xmlns="">
      <p:transition spd="slow" advTm="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1267"/>
              </p:ext>
            </p:extLst>
          </p:nvPr>
        </p:nvGraphicFramePr>
        <p:xfrm>
          <a:off x="624979" y="1053993"/>
          <a:ext cx="7894042" cy="3398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Упрощенное управление </a:t>
                      </a:r>
                      <a:r>
                        <a:rPr lang="en-US" b="1" dirty="0"/>
                        <a:t>ASN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Главная проблема: </a:t>
                      </a:r>
                      <a:r>
                        <a:rPr lang="ru-RU" b="1" dirty="0" err="1"/>
                        <a:t>Loop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Prevention</a:t>
                      </a:r>
                      <a:r>
                        <a:rPr lang="ru-RU" b="1" dirty="0"/>
                        <a:t> и AS_PATH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Четкое разделение доменов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Мощь и гибкость политик BGP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Упрощенная фильтрация на </a:t>
                      </a:r>
                      <a:r>
                        <a:rPr lang="en-US" b="1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Устранение необходимости в </a:t>
                      </a:r>
                      <a:r>
                        <a:rPr lang="ru-RU" b="1" dirty="0" err="1"/>
                        <a:t>Route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Reflector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 для сценариев аутсорсинга или франчайзинга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8DD29-F1E0-B040-C2EF-9367A3E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734593"/>
            <a:ext cx="3448501" cy="4212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70DDE-E7D1-700F-CECF-0F9AD617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 ELTEX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8E4D2E6-80B0-E3D3-4F43-943CBD8F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21625"/>
              </p:ext>
            </p:extLst>
          </p:nvPr>
        </p:nvGraphicFramePr>
        <p:xfrm>
          <a:off x="164387" y="513707"/>
          <a:ext cx="8630290" cy="4555743"/>
        </p:xfrm>
        <a:graphic>
          <a:graphicData uri="http://schemas.openxmlformats.org/drawingml/2006/table">
            <a:tbl>
              <a:tblPr/>
              <a:tblGrid>
                <a:gridCol w="1726058">
                  <a:extLst>
                    <a:ext uri="{9D8B030D-6E8A-4147-A177-3AD203B41FA5}">
                      <a16:colId xmlns:a16="http://schemas.microsoft.com/office/drawing/2014/main" val="847898808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2167110768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3704405763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756051720"/>
                    </a:ext>
                  </a:extLst>
                </a:gridCol>
                <a:gridCol w="1726058">
                  <a:extLst>
                    <a:ext uri="{9D8B030D-6E8A-4147-A177-3AD203B41FA5}">
                      <a16:colId xmlns:a16="http://schemas.microsoft.com/office/drawing/2014/main" val="290610005"/>
                    </a:ext>
                  </a:extLst>
                </a:gridCol>
              </a:tblGrid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OSPF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iBGP (</a:t>
                      </a: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 </a:t>
                      </a: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Route Reflector)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</a:t>
                      </a: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(уникальный AS на </a:t>
                      </a:r>
                      <a:r>
                        <a:rPr lang="ru-RU" sz="1200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Spoke</a:t>
                      </a: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</a:t>
                      </a: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(один AS на все </a:t>
                      </a:r>
                      <a:r>
                        <a:rPr lang="ru-RU" sz="1200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Spokes</a:t>
                      </a: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3179406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Сложность настройки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en-US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-in)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1364242"/>
                  </a:ext>
                </a:extLst>
              </a:tr>
              <a:tr h="388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Масштабируемость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 (до сотни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(1000+ узлов)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7271874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Контроль политик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Ограниченный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communities)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 Path)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(атрибуты,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 Path)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6466320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Конвергенция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Быстрая (с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умолч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умолч.),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(по умолч.), быстрая (с BFD)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1101097"/>
                  </a:ext>
                </a:extLst>
              </a:tr>
              <a:tr h="868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Поддержка </a:t>
                      </a: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Phase 3 (Spoke-to-Spoke)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аккуратной настройки типа сети (p2mp)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</a:t>
                      </a: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(корректная работа с Next Hop)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next-hop-unchanged)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Проблемная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(требует </a:t>
                      </a:r>
                      <a:r>
                        <a:rPr lang="ru-RU" sz="1200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allowas-in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ослабляет защиту от петель)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2072723"/>
                  </a:ext>
                </a:extLst>
              </a:tr>
              <a:tr h="388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Административная модель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Единый домен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Единый домен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Разные домены (изоляция)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Разные домены (изоляция)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1046758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Адм. затраты</a:t>
                      </a:r>
                      <a:endParaRPr lang="ru-RU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Высокие (управление пулом </a:t>
                      </a:r>
                      <a:r>
                        <a:rPr lang="en-US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Средние (один AS для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Spokes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 marL="53380" marR="53380" marT="26690" marB="26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rgbClr val="6629CD">
                            <a:alpha val="48000"/>
                          </a:srgb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2747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solidFill>
              <a:srgbClr val="6629CD"/>
            </a:solidFill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Обобщенная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729745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типа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ru-RU" b="1" dirty="0"/>
              <a:t>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типа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</a:t>
            </a:r>
            <a:r>
              <a:rPr lang="ru-RU" b="1" dirty="0"/>
              <a:t>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типа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</a:t>
            </a:r>
            <a:r>
              <a:rPr lang="ru-RU" b="1" dirty="0"/>
              <a:t>6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pPr>
              <a:buNone/>
            </a:pPr>
            <a:endParaRPr lang="ru-RU" b="1" dirty="0"/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r>
              <a:rPr lang="en-US" b="1" dirty="0"/>
              <a:t> </a:t>
            </a:r>
          </a:p>
          <a:p>
            <a:r>
              <a:rPr lang="ru-RU" dirty="0"/>
              <a:t>Основная</a:t>
            </a:r>
            <a:r>
              <a:rPr lang="ru-RU" b="1" dirty="0"/>
              <a:t> </a:t>
            </a:r>
            <a:r>
              <a:rPr lang="en-US" b="1" dirty="0"/>
              <a:t> DMVPN </a:t>
            </a:r>
            <a:r>
              <a:rPr lang="ru-RU" dirty="0"/>
              <a:t>сеть</a:t>
            </a:r>
            <a:r>
              <a:rPr lang="ru-RU" b="1" dirty="0"/>
              <a:t> </a:t>
            </a:r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</a:p>
          <a:p>
            <a:r>
              <a:rPr lang="ru-RU" dirty="0"/>
              <a:t>Резервная</a:t>
            </a:r>
            <a:r>
              <a:rPr lang="en-US" b="1" dirty="0"/>
              <a:t> DMVPN </a:t>
            </a:r>
            <a:r>
              <a:rPr lang="ru-RU" dirty="0"/>
              <a:t>сеть</a:t>
            </a:r>
            <a:r>
              <a:rPr lang="ru-RU" b="1" dirty="0"/>
              <a:t> </a:t>
            </a:r>
            <a:endParaRPr lang="ru-RU" dirty="0"/>
          </a:p>
          <a:p>
            <a:r>
              <a:rPr lang="ru-RU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2551</Words>
  <Application>Microsoft Office PowerPoint</Application>
  <PresentationFormat>Экран (16:9)</PresentationFormat>
  <Paragraphs>275</Paragraphs>
  <Slides>27</Slides>
  <Notes>26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Courier New</vt:lpstr>
      <vt:lpstr>Roboto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Обобщенная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Проверка работы eBGP ELTEX 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19</cp:revision>
  <cp:lastPrinted>2025-09-07T12:05:11Z</cp:lastPrinted>
  <dcterms:modified xsi:type="dcterms:W3CDTF">2025-09-21T16:47:02Z</dcterms:modified>
</cp:coreProperties>
</file>